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2" r:id="rId4"/>
    <p:sldId id="277" r:id="rId5"/>
    <p:sldId id="283" r:id="rId6"/>
    <p:sldId id="278" r:id="rId7"/>
    <p:sldId id="285" r:id="rId8"/>
    <p:sldId id="284" r:id="rId9"/>
    <p:sldId id="279" r:id="rId10"/>
    <p:sldId id="275" r:id="rId11"/>
    <p:sldId id="286" r:id="rId12"/>
    <p:sldId id="287" r:id="rId1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3399"/>
    <a:srgbClr val="59DBF5"/>
    <a:srgbClr val="90ABDC"/>
    <a:srgbClr val="8AD2C6"/>
    <a:srgbClr val="4DBBA9"/>
    <a:srgbClr val="B7E3DC"/>
    <a:srgbClr val="F1EDA7"/>
    <a:srgbClr val="7CBCF0"/>
    <a:srgbClr val="0DB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47C13-EECA-4F99-839A-17E06A93A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914600-E16A-4F53-A236-DF61313E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B0B4C-0F49-4906-9B70-7F2B2197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C76C00-D549-4438-87AD-E8411FD45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BBC4B-5047-4764-8DF6-BD74DE8A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10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2535C-32C7-40AB-AC7C-B7761A3D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90A36A-4ECB-4ADD-AF6E-AC4ABC527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350AE7-A972-4018-AE34-F80CAE42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E5FBF6-63A1-453E-9FF3-E644D628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BE8F54-FB2C-476D-A11B-5C60EA98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8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9F4766-0377-4334-AB86-9CB54EF3B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BD8A7B-59F9-43B3-9525-155422DED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14BA6-F2C8-42BA-A4E2-7DDBCF8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AA0CB6-489B-4D2B-AC4E-13F7F81D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93F974-B158-4C18-B436-F67B0602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13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281F9-CA2B-4A84-9900-84EBE9CFE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D72BC0-3F68-454D-9DC7-538165847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403D9-C481-420B-AD7E-D67CC7FB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CBB8DE-737D-4294-B414-19134994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CF14F-896A-4967-B7D1-AF1E55D1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286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F720F-0B75-4BC3-8CED-0B535C4C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04CD38-4410-4BE4-8C81-6DB664C70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6D1C1-23A4-4C8D-A16C-879E9D36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510BB-4D38-4E46-A7C8-E3B502F3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C4566D-16AB-412C-A906-219DCB6C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30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01277-E73D-4349-A471-59BD14BA8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4DB4E-29C6-43D2-B52F-F1D68D45D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76491C-07F3-411F-8F2E-EA0470146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0E2C35-FADE-455F-BAE2-E11107C0D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811CC9-138B-4480-8225-CEF4BA39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9763DB-49C6-479B-AC16-D87F4CAA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14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472D2-7C47-46D7-AF2C-384D8B542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855148-FC1C-4945-A991-602A93AAE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9BEB03-557F-4E9B-AFFB-4008140B4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FF6743-8834-493B-8BB9-4757BE1AC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E8B2F7-15C1-4549-899A-BB30E418A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28866C-A7B7-4BE8-B4A8-143D6108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7CCB31-5EC7-4B17-B854-CAE2C292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33A08B-8E69-4542-AAEC-60EAE2B5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01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0C6CE-D8C9-4DF1-ADD0-4BE047BF2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9F0760-8C3E-478C-AE74-FC29E5BC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E60416-8C30-4B12-8D2B-9944FA0F2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4578E9-2160-4779-A6B8-735AA278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29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CF1A2F-4DF1-46A2-BB6E-5F35226D1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56A087-4614-40B6-B13B-3AE82B18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6A1494-1BE5-428A-92B0-F3A59E81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3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56247-46C1-441B-B672-137FAC0D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0D38D-FAB2-4C6F-8971-CE54F9DC1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EDF951-E7A9-47C8-A8B1-8F2C06714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06EA04-3CCF-47C6-BBB1-D97AEA48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AE9710-89F1-4243-A97C-4773960F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04ED18-769D-421F-94D7-B7E8D21B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56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7F64F-7EDA-48B5-9897-86BB08E7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03429B-9623-4430-ABA6-853C870E7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35CA43-E46E-485A-8217-4CCB15025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7CE88C-1C1C-475D-B8F8-EF6C908C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AD2FE8-8C5A-4171-9F2A-A3772915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271B59-D4BB-4AA6-8022-34B406B9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79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B728D9-CA1A-4987-BCE3-A7DAB9EE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55109C-213A-411E-A6C7-8FED5F6E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FE7C95-87DD-4CC2-99A3-D940ADFAD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327AA0-2DE6-42D5-9DDA-102DFBF27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DA5C99-0040-4C9C-AEE3-E1FFBED8B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58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3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7E10CB85-2083-4C68-A9D0-658D47C9B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45743"/>
            <a:ext cx="12192001" cy="6903743"/>
          </a:xfrm>
          <a:prstGeom prst="rect">
            <a:avLst/>
          </a:prstGeom>
        </p:spPr>
      </p:pic>
      <p:pic>
        <p:nvPicPr>
          <p:cNvPr id="1030" name="Picture 6" descr="Identidad Gráfica - SEP Baja California Sur">
            <a:extLst>
              <a:ext uri="{FF2B5EF4-FFF2-40B4-BE49-F238E27FC236}">
                <a16:creationId xmlns:a16="http://schemas.microsoft.com/office/drawing/2014/main" id="{38D29BAB-2EC5-4164-9421-D8F4C2505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107" y="318869"/>
            <a:ext cx="3023382" cy="188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333449A7-0408-42B0-972E-1663D24AD761}"/>
              </a:ext>
            </a:extLst>
          </p:cNvPr>
          <p:cNvSpPr/>
          <p:nvPr/>
        </p:nvSpPr>
        <p:spPr>
          <a:xfrm>
            <a:off x="594639" y="594699"/>
            <a:ext cx="4908811" cy="230832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Entonces, ¿cómo regresaremos a clases?</a:t>
            </a:r>
            <a:endParaRPr lang="es-ES" sz="48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F05C436-9590-4F34-815D-B6498C4E58B2}"/>
              </a:ext>
            </a:extLst>
          </p:cNvPr>
          <p:cNvSpPr/>
          <p:nvPr/>
        </p:nvSpPr>
        <p:spPr>
          <a:xfrm>
            <a:off x="247011" y="6096041"/>
            <a:ext cx="52564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Dirección de Educación Secundaria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B7DD8FB-5BCF-4A39-9E16-84EAC074B4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5" b="93023" l="0" r="9740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55671" y="3914417"/>
            <a:ext cx="3620246" cy="3369494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9BF0315-B494-4231-BE1B-84E6577A82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238" b="99505" l="9884" r="8953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81211" y="5261767"/>
            <a:ext cx="589412" cy="1384433"/>
          </a:xfrm>
          <a:prstGeom prst="rect">
            <a:avLst/>
          </a:prstGeo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61F0A4FD-E6E2-463E-97CE-06A5604147CA}"/>
              </a:ext>
            </a:extLst>
          </p:cNvPr>
          <p:cNvSpPr/>
          <p:nvPr/>
        </p:nvSpPr>
        <p:spPr>
          <a:xfrm>
            <a:off x="9396721" y="4739362"/>
            <a:ext cx="890650" cy="85980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9CBB859-5321-4BAB-A033-52F91B76E3B7}"/>
              </a:ext>
            </a:extLst>
          </p:cNvPr>
          <p:cNvSpPr txBox="1"/>
          <p:nvPr/>
        </p:nvSpPr>
        <p:spPr>
          <a:xfrm>
            <a:off x="9349221" y="4996787"/>
            <a:ext cx="1080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ESCUELA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3FF3F94-FEDC-4612-BD64-21EDC4B8F4B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9216" l="0" r="100000">
                        <a14:foregroundMark x1="65517" y1="37647" x2="65517" y2="37647"/>
                        <a14:foregroundMark x1="55172" y1="36471" x2="55172" y2="36471"/>
                        <a14:foregroundMark x1="36782" y1="34902" x2="36782" y2="34902"/>
                        <a14:foregroundMark x1="28736" y1="37647" x2="28736" y2="37647"/>
                        <a14:foregroundMark x1="21839" y1="41176" x2="21839" y2="41176"/>
                        <a14:foregroundMark x1="25287" y1="43529" x2="25287" y2="43529"/>
                        <a14:foregroundMark x1="47126" y1="44706" x2="47126" y2="44706"/>
                        <a14:foregroundMark x1="66667" y1="46275" x2="66667" y2="46275"/>
                        <a14:foregroundMark x1="71264" y1="41176" x2="71264" y2="41176"/>
                        <a14:foregroundMark x1="65517" y1="35686" x2="65517" y2="35686"/>
                        <a14:foregroundMark x1="62069" y1="41176" x2="62069" y2="41176"/>
                        <a14:foregroundMark x1="59770" y1="9804" x2="59770" y2="9804"/>
                        <a14:foregroundMark x1="41379" y1="11373" x2="41379" y2="11373"/>
                        <a14:foregroundMark x1="34483" y1="18431" x2="34483" y2="18431"/>
                        <a14:foregroundMark x1="34483" y1="23529" x2="34483" y2="23529"/>
                        <a14:foregroundMark x1="28736" y1="28235" x2="28736" y2="28235"/>
                        <a14:foregroundMark x1="71264" y1="22353" x2="71264" y2="22353"/>
                        <a14:foregroundMark x1="44828" y1="41176" x2="44828" y2="41176"/>
                        <a14:foregroundMark x1="47126" y1="34902" x2="47126" y2="34902"/>
                        <a14:foregroundMark x1="59770" y1="46275" x2="59770" y2="46275"/>
                        <a14:foregroundMark x1="21839" y1="49020" x2="21839" y2="49020"/>
                        <a14:foregroundMark x1="50575" y1="21961" x2="50575" y2="21961"/>
                        <a14:foregroundMark x1="58621" y1="20784" x2="58621" y2="20784"/>
                        <a14:foregroundMark x1="36782" y1="32549" x2="36782" y2="32549"/>
                        <a14:foregroundMark x1="56322" y1="33725" x2="56322" y2="337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08729" y="4847813"/>
            <a:ext cx="425866" cy="124822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03ACF02-9810-4A99-BBC6-F22229A0DC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53125" y1="13169" x2="53125" y2="13169"/>
                        <a14:foregroundMark x1="51042" y1="18519" x2="51042" y2="18519"/>
                        <a14:foregroundMark x1="43750" y1="18107" x2="43750" y2="18107"/>
                        <a14:foregroundMark x1="63542" y1="19342" x2="63542" y2="19342"/>
                        <a14:foregroundMark x1="42708" y1="6173" x2="42708" y2="6173"/>
                        <a14:foregroundMark x1="25000" y1="96296" x2="25000" y2="96296"/>
                        <a14:foregroundMark x1="66667" y1="97119" x2="66667" y2="97119"/>
                        <a14:foregroundMark x1="81250" y1="96708" x2="81250" y2="96708"/>
                        <a14:foregroundMark x1="17708" y1="97119" x2="17708" y2="9711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68723" y="5599164"/>
            <a:ext cx="515389" cy="130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61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>
            <a:extLst>
              <a:ext uri="{FF2B5EF4-FFF2-40B4-BE49-F238E27FC236}">
                <a16:creationId xmlns:a16="http://schemas.microsoft.com/office/drawing/2014/main" id="{9F74B4BE-35B2-4CC5-91BF-98D904EB9AFC}"/>
              </a:ext>
            </a:extLst>
          </p:cNvPr>
          <p:cNvSpPr/>
          <p:nvPr/>
        </p:nvSpPr>
        <p:spPr>
          <a:xfrm>
            <a:off x="10340" y="0"/>
            <a:ext cx="12181660" cy="385169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6EBF6906-941C-4671-980F-10447791D8EE}"/>
              </a:ext>
            </a:extLst>
          </p:cNvPr>
          <p:cNvGrpSpPr/>
          <p:nvPr/>
        </p:nvGrpSpPr>
        <p:grpSpPr>
          <a:xfrm>
            <a:off x="1479133" y="1905268"/>
            <a:ext cx="5600062" cy="894339"/>
            <a:chOff x="418186" y="1018553"/>
            <a:chExt cx="5600062" cy="894339"/>
          </a:xfrm>
          <a:solidFill>
            <a:srgbClr val="7030A0"/>
          </a:solidFill>
        </p:grpSpPr>
        <p:sp>
          <p:nvSpPr>
            <p:cNvPr id="60" name="Rectángulo: esquinas redondeadas 59">
              <a:extLst>
                <a:ext uri="{FF2B5EF4-FFF2-40B4-BE49-F238E27FC236}">
                  <a16:creationId xmlns:a16="http://schemas.microsoft.com/office/drawing/2014/main" id="{DDFE6BA0-A5D8-4C60-A979-D52CCBF10321}"/>
                </a:ext>
              </a:extLst>
            </p:cNvPr>
            <p:cNvSpPr/>
            <p:nvPr/>
          </p:nvSpPr>
          <p:spPr>
            <a:xfrm>
              <a:off x="418186" y="1018553"/>
              <a:ext cx="5600062" cy="8943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ectángulo: esquinas redondeadas 6">
              <a:extLst>
                <a:ext uri="{FF2B5EF4-FFF2-40B4-BE49-F238E27FC236}">
                  <a16:creationId xmlns:a16="http://schemas.microsoft.com/office/drawing/2014/main" id="{808251A0-152C-4CBC-B69E-D5BA88C9F074}"/>
                </a:ext>
              </a:extLst>
            </p:cNvPr>
            <p:cNvSpPr txBox="1"/>
            <p:nvPr/>
          </p:nvSpPr>
          <p:spPr>
            <a:xfrm>
              <a:off x="444380" y="1044747"/>
              <a:ext cx="4548167" cy="8419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100" kern="1200" dirty="0"/>
                <a:t>Supervisores</a:t>
              </a:r>
            </a:p>
          </p:txBody>
        </p:sp>
      </p:grpSp>
      <p:grpSp>
        <p:nvGrpSpPr>
          <p:cNvPr id="39" name="Grupo 38">
            <a:extLst>
              <a:ext uri="{FF2B5EF4-FFF2-40B4-BE49-F238E27FC236}">
                <a16:creationId xmlns:a16="http://schemas.microsoft.com/office/drawing/2014/main" id="{DD339FC4-D8D5-4D94-A411-20BB9C148222}"/>
              </a:ext>
            </a:extLst>
          </p:cNvPr>
          <p:cNvGrpSpPr/>
          <p:nvPr/>
        </p:nvGrpSpPr>
        <p:grpSpPr>
          <a:xfrm>
            <a:off x="1897319" y="2894826"/>
            <a:ext cx="5600062" cy="894339"/>
            <a:chOff x="836372" y="2037106"/>
            <a:chExt cx="5600062" cy="894339"/>
          </a:xfrm>
          <a:solidFill>
            <a:srgbClr val="00B050"/>
          </a:solidFill>
        </p:grpSpPr>
        <p:sp>
          <p:nvSpPr>
            <p:cNvPr id="58" name="Rectángulo: esquinas redondeadas 57">
              <a:extLst>
                <a:ext uri="{FF2B5EF4-FFF2-40B4-BE49-F238E27FC236}">
                  <a16:creationId xmlns:a16="http://schemas.microsoft.com/office/drawing/2014/main" id="{D21AB213-BEFF-4635-9577-5355B6905470}"/>
                </a:ext>
              </a:extLst>
            </p:cNvPr>
            <p:cNvSpPr/>
            <p:nvPr/>
          </p:nvSpPr>
          <p:spPr>
            <a:xfrm>
              <a:off x="836372" y="2037106"/>
              <a:ext cx="5600062" cy="8943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Rectángulo: esquinas redondeadas 8">
              <a:extLst>
                <a:ext uri="{FF2B5EF4-FFF2-40B4-BE49-F238E27FC236}">
                  <a16:creationId xmlns:a16="http://schemas.microsoft.com/office/drawing/2014/main" id="{CD4C178D-0439-45CD-A13B-71215D4B5F98}"/>
                </a:ext>
              </a:extLst>
            </p:cNvPr>
            <p:cNvSpPr txBox="1"/>
            <p:nvPr/>
          </p:nvSpPr>
          <p:spPr>
            <a:xfrm>
              <a:off x="862566" y="2063300"/>
              <a:ext cx="4548167" cy="8419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100" kern="1200" dirty="0"/>
                <a:t>Directores</a:t>
              </a:r>
            </a:p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2100" kern="1200" dirty="0"/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D6843C79-34D3-46B2-910F-C0F5A05D2FA9}"/>
              </a:ext>
            </a:extLst>
          </p:cNvPr>
          <p:cNvGrpSpPr/>
          <p:nvPr/>
        </p:nvGrpSpPr>
        <p:grpSpPr>
          <a:xfrm>
            <a:off x="2315506" y="3913379"/>
            <a:ext cx="5600062" cy="894339"/>
            <a:chOff x="1254559" y="3055659"/>
            <a:chExt cx="5600062" cy="894339"/>
          </a:xfrm>
          <a:solidFill>
            <a:srgbClr val="FF00FF"/>
          </a:solidFill>
        </p:grpSpPr>
        <p:sp>
          <p:nvSpPr>
            <p:cNvPr id="56" name="Rectángulo: esquinas redondeadas 55">
              <a:extLst>
                <a:ext uri="{FF2B5EF4-FFF2-40B4-BE49-F238E27FC236}">
                  <a16:creationId xmlns:a16="http://schemas.microsoft.com/office/drawing/2014/main" id="{F3691156-47DA-4BAB-8631-9DD9D59703CD}"/>
                </a:ext>
              </a:extLst>
            </p:cNvPr>
            <p:cNvSpPr/>
            <p:nvPr/>
          </p:nvSpPr>
          <p:spPr>
            <a:xfrm>
              <a:off x="1254559" y="3055659"/>
              <a:ext cx="5600062" cy="8943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ectángulo: esquinas redondeadas 10">
              <a:extLst>
                <a:ext uri="{FF2B5EF4-FFF2-40B4-BE49-F238E27FC236}">
                  <a16:creationId xmlns:a16="http://schemas.microsoft.com/office/drawing/2014/main" id="{79719CBE-4E6D-4DE4-B859-1247A5137ABC}"/>
                </a:ext>
              </a:extLst>
            </p:cNvPr>
            <p:cNvSpPr txBox="1"/>
            <p:nvPr/>
          </p:nvSpPr>
          <p:spPr>
            <a:xfrm>
              <a:off x="1280753" y="3081853"/>
              <a:ext cx="4548167" cy="8419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100" kern="1200" dirty="0"/>
                <a:t>Docentes frente a grupo.</a:t>
              </a:r>
            </a:p>
          </p:txBody>
        </p:sp>
      </p:grpSp>
      <p:grpSp>
        <p:nvGrpSpPr>
          <p:cNvPr id="41" name="Grupo 40">
            <a:extLst>
              <a:ext uri="{FF2B5EF4-FFF2-40B4-BE49-F238E27FC236}">
                <a16:creationId xmlns:a16="http://schemas.microsoft.com/office/drawing/2014/main" id="{ECEB2964-4B06-4F44-BE5C-44823A1D5099}"/>
              </a:ext>
            </a:extLst>
          </p:cNvPr>
          <p:cNvGrpSpPr/>
          <p:nvPr/>
        </p:nvGrpSpPr>
        <p:grpSpPr>
          <a:xfrm>
            <a:off x="2733692" y="4931932"/>
            <a:ext cx="5600062" cy="894339"/>
            <a:chOff x="1672745" y="4074212"/>
            <a:chExt cx="5600062" cy="894339"/>
          </a:xfrm>
          <a:solidFill>
            <a:schemeClr val="accent2"/>
          </a:solidFill>
        </p:grpSpPr>
        <p:sp>
          <p:nvSpPr>
            <p:cNvPr id="54" name="Rectángulo: esquinas redondeadas 53">
              <a:extLst>
                <a:ext uri="{FF2B5EF4-FFF2-40B4-BE49-F238E27FC236}">
                  <a16:creationId xmlns:a16="http://schemas.microsoft.com/office/drawing/2014/main" id="{966880B4-0342-4618-8B56-2B2D2C13C33D}"/>
                </a:ext>
              </a:extLst>
            </p:cNvPr>
            <p:cNvSpPr/>
            <p:nvPr/>
          </p:nvSpPr>
          <p:spPr>
            <a:xfrm>
              <a:off x="1672745" y="4074212"/>
              <a:ext cx="5600062" cy="8943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ectángulo: esquinas redondeadas 12">
              <a:extLst>
                <a:ext uri="{FF2B5EF4-FFF2-40B4-BE49-F238E27FC236}">
                  <a16:creationId xmlns:a16="http://schemas.microsoft.com/office/drawing/2014/main" id="{30DB03AE-C6DB-441B-9733-771E56B16578}"/>
                </a:ext>
              </a:extLst>
            </p:cNvPr>
            <p:cNvSpPr txBox="1"/>
            <p:nvPr/>
          </p:nvSpPr>
          <p:spPr>
            <a:xfrm>
              <a:off x="1698939" y="4100406"/>
              <a:ext cx="4548167" cy="8419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100" kern="1200" dirty="0"/>
                <a:t>Estudiantes</a:t>
              </a: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A0A5C391-59F6-4E1E-9957-0200707F4437}"/>
              </a:ext>
            </a:extLst>
          </p:cNvPr>
          <p:cNvGrpSpPr/>
          <p:nvPr/>
        </p:nvGrpSpPr>
        <p:grpSpPr>
          <a:xfrm>
            <a:off x="6497875" y="2529637"/>
            <a:ext cx="581320" cy="581320"/>
            <a:chOff x="5436928" y="1671917"/>
            <a:chExt cx="581320" cy="581320"/>
          </a:xfrm>
        </p:grpSpPr>
        <p:sp>
          <p:nvSpPr>
            <p:cNvPr id="50" name="Flecha: hacia abajo 49">
              <a:extLst>
                <a:ext uri="{FF2B5EF4-FFF2-40B4-BE49-F238E27FC236}">
                  <a16:creationId xmlns:a16="http://schemas.microsoft.com/office/drawing/2014/main" id="{B1A62E3F-E000-4070-BF74-5C26A6D003F7}"/>
                </a:ext>
              </a:extLst>
            </p:cNvPr>
            <p:cNvSpPr/>
            <p:nvPr/>
          </p:nvSpPr>
          <p:spPr>
            <a:xfrm>
              <a:off x="5436928" y="1671917"/>
              <a:ext cx="581320" cy="58132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Flecha: hacia abajo 16">
              <a:extLst>
                <a:ext uri="{FF2B5EF4-FFF2-40B4-BE49-F238E27FC236}">
                  <a16:creationId xmlns:a16="http://schemas.microsoft.com/office/drawing/2014/main" id="{8752F477-D4E8-4E08-ABBB-529536E70EFE}"/>
                </a:ext>
              </a:extLst>
            </p:cNvPr>
            <p:cNvSpPr txBox="1"/>
            <p:nvPr/>
          </p:nvSpPr>
          <p:spPr>
            <a:xfrm>
              <a:off x="5567725" y="1671917"/>
              <a:ext cx="319726" cy="4374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2800" kern="1200"/>
            </a:p>
          </p:txBody>
        </p:sp>
      </p:grpSp>
      <p:grpSp>
        <p:nvGrpSpPr>
          <p:cNvPr id="44" name="Grupo 43">
            <a:extLst>
              <a:ext uri="{FF2B5EF4-FFF2-40B4-BE49-F238E27FC236}">
                <a16:creationId xmlns:a16="http://schemas.microsoft.com/office/drawing/2014/main" id="{98DB27DC-8B29-4F11-A035-2EBABBBC8C40}"/>
              </a:ext>
            </a:extLst>
          </p:cNvPr>
          <p:cNvGrpSpPr/>
          <p:nvPr/>
        </p:nvGrpSpPr>
        <p:grpSpPr>
          <a:xfrm>
            <a:off x="6916061" y="3533285"/>
            <a:ext cx="581320" cy="581320"/>
            <a:chOff x="5855114" y="2675565"/>
            <a:chExt cx="581320" cy="581320"/>
          </a:xfrm>
        </p:grpSpPr>
        <p:sp>
          <p:nvSpPr>
            <p:cNvPr id="48" name="Flecha: hacia abajo 47">
              <a:extLst>
                <a:ext uri="{FF2B5EF4-FFF2-40B4-BE49-F238E27FC236}">
                  <a16:creationId xmlns:a16="http://schemas.microsoft.com/office/drawing/2014/main" id="{CD880C58-BA73-44BA-A794-5DAC00684D5B}"/>
                </a:ext>
              </a:extLst>
            </p:cNvPr>
            <p:cNvSpPr/>
            <p:nvPr/>
          </p:nvSpPr>
          <p:spPr>
            <a:xfrm>
              <a:off x="5855114" y="2675565"/>
              <a:ext cx="581320" cy="58132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Flecha: hacia abajo 18">
              <a:extLst>
                <a:ext uri="{FF2B5EF4-FFF2-40B4-BE49-F238E27FC236}">
                  <a16:creationId xmlns:a16="http://schemas.microsoft.com/office/drawing/2014/main" id="{602995DA-2A5C-4D2E-AD7A-F027D6625340}"/>
                </a:ext>
              </a:extLst>
            </p:cNvPr>
            <p:cNvSpPr txBox="1"/>
            <p:nvPr/>
          </p:nvSpPr>
          <p:spPr>
            <a:xfrm>
              <a:off x="5985911" y="2675565"/>
              <a:ext cx="319726" cy="4374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2800" kern="1200"/>
            </a:p>
          </p:txBody>
        </p:sp>
      </p:grpSp>
      <p:grpSp>
        <p:nvGrpSpPr>
          <p:cNvPr id="45" name="Grupo 44">
            <a:extLst>
              <a:ext uri="{FF2B5EF4-FFF2-40B4-BE49-F238E27FC236}">
                <a16:creationId xmlns:a16="http://schemas.microsoft.com/office/drawing/2014/main" id="{821762D6-9CCF-4E8C-9B87-BB5612C52D81}"/>
              </a:ext>
            </a:extLst>
          </p:cNvPr>
          <p:cNvGrpSpPr/>
          <p:nvPr/>
        </p:nvGrpSpPr>
        <p:grpSpPr>
          <a:xfrm>
            <a:off x="7334247" y="4561775"/>
            <a:ext cx="581320" cy="581320"/>
            <a:chOff x="6273300" y="3704055"/>
            <a:chExt cx="581320" cy="581320"/>
          </a:xfrm>
        </p:grpSpPr>
        <p:sp>
          <p:nvSpPr>
            <p:cNvPr id="46" name="Flecha: hacia abajo 45">
              <a:extLst>
                <a:ext uri="{FF2B5EF4-FFF2-40B4-BE49-F238E27FC236}">
                  <a16:creationId xmlns:a16="http://schemas.microsoft.com/office/drawing/2014/main" id="{F24C33E2-DD67-44CF-A530-3A52CEDD7B8B}"/>
                </a:ext>
              </a:extLst>
            </p:cNvPr>
            <p:cNvSpPr/>
            <p:nvPr/>
          </p:nvSpPr>
          <p:spPr>
            <a:xfrm>
              <a:off x="6273300" y="3704055"/>
              <a:ext cx="581320" cy="58132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Flecha: hacia abajo 20">
              <a:extLst>
                <a:ext uri="{FF2B5EF4-FFF2-40B4-BE49-F238E27FC236}">
                  <a16:creationId xmlns:a16="http://schemas.microsoft.com/office/drawing/2014/main" id="{6F0799FD-7473-4849-BBA8-F7B68D5A5758}"/>
                </a:ext>
              </a:extLst>
            </p:cNvPr>
            <p:cNvSpPr txBox="1"/>
            <p:nvPr/>
          </p:nvSpPr>
          <p:spPr>
            <a:xfrm>
              <a:off x="6404097" y="3704055"/>
              <a:ext cx="319726" cy="4374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2800" kern="1200"/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317297FA-9D5D-4E26-A1F6-0CC1B6996A09}"/>
              </a:ext>
            </a:extLst>
          </p:cNvPr>
          <p:cNvSpPr txBox="1"/>
          <p:nvPr/>
        </p:nvSpPr>
        <p:spPr>
          <a:xfrm>
            <a:off x="5216133" y="321279"/>
            <a:ext cx="6914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RUTA DE CAPACITACIÓN Y SENSIBILIZACIÓN</a:t>
            </a:r>
          </a:p>
        </p:txBody>
      </p:sp>
      <p:grpSp>
        <p:nvGrpSpPr>
          <p:cNvPr id="91" name="Grupo 90">
            <a:extLst>
              <a:ext uri="{FF2B5EF4-FFF2-40B4-BE49-F238E27FC236}">
                <a16:creationId xmlns:a16="http://schemas.microsoft.com/office/drawing/2014/main" id="{11C0B73C-00AB-40D5-92B3-E1723385B958}"/>
              </a:ext>
            </a:extLst>
          </p:cNvPr>
          <p:cNvGrpSpPr/>
          <p:nvPr/>
        </p:nvGrpSpPr>
        <p:grpSpPr>
          <a:xfrm>
            <a:off x="979379" y="890415"/>
            <a:ext cx="5600062" cy="894339"/>
            <a:chOff x="418186" y="1018553"/>
            <a:chExt cx="5600062" cy="894339"/>
          </a:xfrm>
          <a:solidFill>
            <a:srgbClr val="C00000"/>
          </a:solidFill>
        </p:grpSpPr>
        <p:sp>
          <p:nvSpPr>
            <p:cNvPr id="92" name="Rectángulo: esquinas redondeadas 91">
              <a:extLst>
                <a:ext uri="{FF2B5EF4-FFF2-40B4-BE49-F238E27FC236}">
                  <a16:creationId xmlns:a16="http://schemas.microsoft.com/office/drawing/2014/main" id="{34B28C11-4730-4D41-9349-9BF8AC92F764}"/>
                </a:ext>
              </a:extLst>
            </p:cNvPr>
            <p:cNvSpPr/>
            <p:nvPr/>
          </p:nvSpPr>
          <p:spPr>
            <a:xfrm>
              <a:off x="418186" y="1018553"/>
              <a:ext cx="5600062" cy="89433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3" name="Rectángulo: esquinas redondeadas 6">
              <a:extLst>
                <a:ext uri="{FF2B5EF4-FFF2-40B4-BE49-F238E27FC236}">
                  <a16:creationId xmlns:a16="http://schemas.microsoft.com/office/drawing/2014/main" id="{06467997-84C5-47BE-92F7-84CAEEDE2F66}"/>
                </a:ext>
              </a:extLst>
            </p:cNvPr>
            <p:cNvSpPr txBox="1"/>
            <p:nvPr/>
          </p:nvSpPr>
          <p:spPr>
            <a:xfrm>
              <a:off x="444380" y="1044747"/>
              <a:ext cx="4548167" cy="84195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100" kern="1200" dirty="0"/>
                <a:t>Dirección de Educación Secundaria</a:t>
              </a: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BF8618C1-3814-4565-90EF-9CB3E475952A}"/>
              </a:ext>
            </a:extLst>
          </p:cNvPr>
          <p:cNvGrpSpPr/>
          <p:nvPr/>
        </p:nvGrpSpPr>
        <p:grpSpPr>
          <a:xfrm>
            <a:off x="5759763" y="1531582"/>
            <a:ext cx="581320" cy="581320"/>
            <a:chOff x="5436928" y="1671917"/>
            <a:chExt cx="581320" cy="581320"/>
          </a:xfrm>
        </p:grpSpPr>
        <p:sp>
          <p:nvSpPr>
            <p:cNvPr id="95" name="Flecha: hacia abajo 94">
              <a:extLst>
                <a:ext uri="{FF2B5EF4-FFF2-40B4-BE49-F238E27FC236}">
                  <a16:creationId xmlns:a16="http://schemas.microsoft.com/office/drawing/2014/main" id="{CC9B4A27-D692-4C32-8849-C0B481F2D622}"/>
                </a:ext>
              </a:extLst>
            </p:cNvPr>
            <p:cNvSpPr/>
            <p:nvPr/>
          </p:nvSpPr>
          <p:spPr>
            <a:xfrm>
              <a:off x="5436928" y="1671917"/>
              <a:ext cx="581320" cy="581320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6" name="Flecha: hacia abajo 16">
              <a:extLst>
                <a:ext uri="{FF2B5EF4-FFF2-40B4-BE49-F238E27FC236}">
                  <a16:creationId xmlns:a16="http://schemas.microsoft.com/office/drawing/2014/main" id="{6516F490-D42C-4920-BADC-84ABC46EAD90}"/>
                </a:ext>
              </a:extLst>
            </p:cNvPr>
            <p:cNvSpPr txBox="1"/>
            <p:nvPr/>
          </p:nvSpPr>
          <p:spPr>
            <a:xfrm>
              <a:off x="5567725" y="1671917"/>
              <a:ext cx="319726" cy="4374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2800" kern="1200"/>
            </a:p>
          </p:txBody>
        </p:sp>
      </p:grpSp>
      <p:pic>
        <p:nvPicPr>
          <p:cNvPr id="33" name="Imagen 32">
            <a:extLst>
              <a:ext uri="{FF2B5EF4-FFF2-40B4-BE49-F238E27FC236}">
                <a16:creationId xmlns:a16="http://schemas.microsoft.com/office/drawing/2014/main" id="{4520394D-4C34-476D-B922-BE2558DE5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030" y="3971330"/>
            <a:ext cx="3577635" cy="2877118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633FD066-1877-4BA9-B72F-80128DBA8C6D}"/>
              </a:ext>
            </a:extLst>
          </p:cNvPr>
          <p:cNvSpPr/>
          <p:nvPr/>
        </p:nvSpPr>
        <p:spPr>
          <a:xfrm>
            <a:off x="8888983" y="4967061"/>
            <a:ext cx="36953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dirty="0">
                <a:solidFill>
                  <a:srgbClr val="FF0000"/>
                </a:solidFill>
              </a:rPr>
              <a:t>RUTA DE CAPACITACIÓN Y SENSIBILIZACIÓN</a:t>
            </a:r>
          </a:p>
        </p:txBody>
      </p:sp>
    </p:spTree>
    <p:extLst>
      <p:ext uri="{BB962C8B-B14F-4D97-AF65-F5344CB8AC3E}">
        <p14:creationId xmlns:p14="http://schemas.microsoft.com/office/powerpoint/2010/main" val="3342402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: esquinas redondeadas 4">
            <a:extLst>
              <a:ext uri="{FF2B5EF4-FFF2-40B4-BE49-F238E27FC236}">
                <a16:creationId xmlns:a16="http://schemas.microsoft.com/office/drawing/2014/main" id="{7889D63B-4BBF-4CFF-9DA0-E0905AC76E1D}"/>
              </a:ext>
            </a:extLst>
          </p:cNvPr>
          <p:cNvSpPr txBox="1"/>
          <p:nvPr/>
        </p:nvSpPr>
        <p:spPr>
          <a:xfrm>
            <a:off x="8649591" y="1769143"/>
            <a:ext cx="3481455" cy="5209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600" kern="1200" dirty="0"/>
              <a:t>3RAFASE</a:t>
            </a:r>
          </a:p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600" kern="1200" dirty="0"/>
              <a:t>Contagio epidémico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17297FA-9D5D-4E26-A1F6-0CC1B6996A09}"/>
              </a:ext>
            </a:extLst>
          </p:cNvPr>
          <p:cNvSpPr txBox="1"/>
          <p:nvPr/>
        </p:nvSpPr>
        <p:spPr>
          <a:xfrm>
            <a:off x="5216133" y="321279"/>
            <a:ext cx="6914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RUTA DE CAPACITACIÓN Y SENSIBILIZACIÓN</a:t>
            </a:r>
          </a:p>
        </p:txBody>
      </p:sp>
      <p:sp>
        <p:nvSpPr>
          <p:cNvPr id="33" name="1 Título">
            <a:extLst>
              <a:ext uri="{FF2B5EF4-FFF2-40B4-BE49-F238E27FC236}">
                <a16:creationId xmlns:a16="http://schemas.microsoft.com/office/drawing/2014/main" id="{CD7683CA-C718-47D0-BFE5-32216ACD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714" y="2829135"/>
            <a:ext cx="10029371" cy="10668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Kristen ITC" panose="03050502040202030202" pitchFamily="66" charset="0"/>
              </a:rPr>
              <a:t>Todos a clase!!! Después de COVID-19</a:t>
            </a:r>
          </a:p>
        </p:txBody>
      </p:sp>
      <p:sp>
        <p:nvSpPr>
          <p:cNvPr id="34" name="6 CuadroTexto">
            <a:extLst>
              <a:ext uri="{FF2B5EF4-FFF2-40B4-BE49-F238E27FC236}">
                <a16:creationId xmlns:a16="http://schemas.microsoft.com/office/drawing/2014/main" id="{05BB682D-B818-48DA-9EB4-45EC3321F980}"/>
              </a:ext>
            </a:extLst>
          </p:cNvPr>
          <p:cNvSpPr txBox="1"/>
          <p:nvPr/>
        </p:nvSpPr>
        <p:spPr>
          <a:xfrm>
            <a:off x="606346" y="4646522"/>
            <a:ext cx="5400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000" dirty="0"/>
              <a:t>Prof. </a:t>
            </a:r>
            <a:r>
              <a:rPr lang="es-MX" sz="2000" dirty="0" err="1"/>
              <a:t>Rumualdo</a:t>
            </a:r>
            <a:r>
              <a:rPr lang="es-MX" sz="2000" dirty="0"/>
              <a:t> Ramírez Gutiérrez</a:t>
            </a:r>
          </a:p>
          <a:p>
            <a:r>
              <a:rPr lang="es-MX" sz="2000" dirty="0"/>
              <a:t>Director de Educación Secundaria</a:t>
            </a:r>
          </a:p>
          <a:p>
            <a:r>
              <a:rPr lang="es-MX" sz="2000" dirty="0"/>
              <a:t>Lic. Gabriela </a:t>
            </a:r>
            <a:r>
              <a:rPr lang="es-MX" sz="2000" dirty="0" err="1"/>
              <a:t>Graniel</a:t>
            </a:r>
            <a:r>
              <a:rPr lang="es-MX" sz="2000" dirty="0"/>
              <a:t> Guerra</a:t>
            </a:r>
          </a:p>
          <a:p>
            <a:r>
              <a:rPr lang="es-MX" sz="2000" dirty="0"/>
              <a:t>Asesor Técnico</a:t>
            </a:r>
          </a:p>
        </p:txBody>
      </p:sp>
      <p:pic>
        <p:nvPicPr>
          <p:cNvPr id="36" name="Picture 6" descr="Identidad Gráfica - SEP Baja California Sur">
            <a:extLst>
              <a:ext uri="{FF2B5EF4-FFF2-40B4-BE49-F238E27FC236}">
                <a16:creationId xmlns:a16="http://schemas.microsoft.com/office/drawing/2014/main" id="{063B8456-9784-4638-934F-FAC05AFB4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803" y="5584430"/>
            <a:ext cx="13759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501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: esquinas redondeadas 4">
            <a:extLst>
              <a:ext uri="{FF2B5EF4-FFF2-40B4-BE49-F238E27FC236}">
                <a16:creationId xmlns:a16="http://schemas.microsoft.com/office/drawing/2014/main" id="{7889D63B-4BBF-4CFF-9DA0-E0905AC76E1D}"/>
              </a:ext>
            </a:extLst>
          </p:cNvPr>
          <p:cNvSpPr txBox="1"/>
          <p:nvPr/>
        </p:nvSpPr>
        <p:spPr>
          <a:xfrm>
            <a:off x="8649591" y="1769143"/>
            <a:ext cx="3481455" cy="5209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600" kern="1200" dirty="0"/>
              <a:t>3RAFASE</a:t>
            </a:r>
          </a:p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600" kern="1200" dirty="0"/>
              <a:t>Contagio epidémico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17297FA-9D5D-4E26-A1F6-0CC1B6996A09}"/>
              </a:ext>
            </a:extLst>
          </p:cNvPr>
          <p:cNvSpPr txBox="1"/>
          <p:nvPr/>
        </p:nvSpPr>
        <p:spPr>
          <a:xfrm>
            <a:off x="5216133" y="321279"/>
            <a:ext cx="6914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bg1"/>
                </a:solidFill>
              </a:rPr>
              <a:t>Fuentes de apoyo</a:t>
            </a:r>
          </a:p>
          <a:p>
            <a:endParaRPr lang="es-MX" sz="2800" dirty="0">
              <a:solidFill>
                <a:schemeClr val="bg1"/>
              </a:solidFill>
            </a:endParaRPr>
          </a:p>
        </p:txBody>
      </p:sp>
      <p:pic>
        <p:nvPicPr>
          <p:cNvPr id="9" name="4 Imagen">
            <a:extLst>
              <a:ext uri="{FF2B5EF4-FFF2-40B4-BE49-F238E27FC236}">
                <a16:creationId xmlns:a16="http://schemas.microsoft.com/office/drawing/2014/main" id="{157BBE4C-6648-426D-B26F-BDC4424E62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078" y="5353679"/>
            <a:ext cx="1162050" cy="857250"/>
          </a:xfrm>
          <a:prstGeom prst="rect">
            <a:avLst/>
          </a:prstGeom>
        </p:spPr>
      </p:pic>
      <p:pic>
        <p:nvPicPr>
          <p:cNvPr id="10" name="Picture 3" descr="C:\Users\Public\Documents\Documentos Irma\Logos\iepaac_LOGO_final.jpg">
            <a:extLst>
              <a:ext uri="{FF2B5EF4-FFF2-40B4-BE49-F238E27FC236}">
                <a16:creationId xmlns:a16="http://schemas.microsoft.com/office/drawing/2014/main" id="{1D9BD20E-9ACE-4737-8F34-DF8C8CA97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0419" y="5353679"/>
            <a:ext cx="936104" cy="828872"/>
          </a:xfrm>
          <a:prstGeom prst="rect">
            <a:avLst/>
          </a:prstGeom>
          <a:noFill/>
        </p:spPr>
      </p:pic>
      <p:pic>
        <p:nvPicPr>
          <p:cNvPr id="1026" name="Picture 2" descr="Organización Mundial de la Salud">
            <a:extLst>
              <a:ext uri="{FF2B5EF4-FFF2-40B4-BE49-F238E27FC236}">
                <a16:creationId xmlns:a16="http://schemas.microsoft.com/office/drawing/2014/main" id="{CD1B8DBF-EF86-4026-8668-EA7BD455D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43" y="5461435"/>
            <a:ext cx="2703823" cy="68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dentidad Gráfica - SEP Baja California Sur">
            <a:extLst>
              <a:ext uri="{FF2B5EF4-FFF2-40B4-BE49-F238E27FC236}">
                <a16:creationId xmlns:a16="http://schemas.microsoft.com/office/drawing/2014/main" id="{185F3812-5969-41E8-A8B9-6B0CF061D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89" y="5325301"/>
            <a:ext cx="13759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83EFFDE-0D27-4085-AC62-F1B3B2ECAE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4072128" cy="33380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8ED2384-D55E-4A3D-A877-2FC0FD44CF00}"/>
              </a:ext>
            </a:extLst>
          </p:cNvPr>
          <p:cNvSpPr txBox="1"/>
          <p:nvPr/>
        </p:nvSpPr>
        <p:spPr>
          <a:xfrm>
            <a:off x="318689" y="982998"/>
            <a:ext cx="3175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</a:rPr>
              <a:t>Fuentes de Apoyo</a:t>
            </a:r>
          </a:p>
        </p:txBody>
      </p:sp>
    </p:spTree>
    <p:extLst>
      <p:ext uri="{BB962C8B-B14F-4D97-AF65-F5344CB8AC3E}">
        <p14:creationId xmlns:p14="http://schemas.microsoft.com/office/powerpoint/2010/main" val="116713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24EE5A7-C61B-454A-BA51-356DA0B5F8BA}"/>
              </a:ext>
            </a:extLst>
          </p:cNvPr>
          <p:cNvSpPr/>
          <p:nvPr/>
        </p:nvSpPr>
        <p:spPr>
          <a:xfrm>
            <a:off x="5124861" y="-589987"/>
            <a:ext cx="11028218" cy="117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00"/>
              </a:lnSpc>
              <a:spcBef>
                <a:spcPts val="25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 </a:t>
            </a:r>
            <a:endParaRPr lang="es-MX" dirty="0">
              <a:ea typeface="Times New Roman" panose="02020603050405020304" pitchFamily="18" charset="0"/>
            </a:endParaRPr>
          </a:p>
          <a:p>
            <a:pPr>
              <a:lnSpc>
                <a:spcPts val="500"/>
              </a:lnSpc>
              <a:spcBef>
                <a:spcPts val="25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 </a:t>
            </a:r>
            <a:endParaRPr lang="es-MX" dirty="0">
              <a:ea typeface="Times New Roman" panose="02020603050405020304" pitchFamily="18" charset="0"/>
            </a:endParaRPr>
          </a:p>
          <a:p>
            <a:pPr marL="300990" marR="278130" algn="just">
              <a:lnSpc>
                <a:spcPct val="121000"/>
              </a:lnSpc>
              <a:spcAft>
                <a:spcPts val="0"/>
              </a:spcAft>
            </a:pPr>
            <a:endParaRPr lang="es-MX" dirty="0">
              <a:ea typeface="Times New Roman" panose="02020603050405020304" pitchFamily="18" charset="0"/>
            </a:endParaRPr>
          </a:p>
          <a:p>
            <a:pPr>
              <a:lnSpc>
                <a:spcPts val="500"/>
              </a:lnSpc>
              <a:spcBef>
                <a:spcPts val="25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</a:rPr>
              <a:t> </a:t>
            </a:r>
            <a:endParaRPr lang="es-MX" dirty="0">
              <a:ea typeface="Times New Roman" panose="02020603050405020304" pitchFamily="18" charset="0"/>
            </a:endParaRPr>
          </a:p>
          <a:p>
            <a:br>
              <a:rPr lang="en-US" dirty="0">
                <a:ea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2D6131A-A6EF-4988-8DB9-ABF5F657A583}"/>
              </a:ext>
            </a:extLst>
          </p:cNvPr>
          <p:cNvSpPr txBox="1"/>
          <p:nvPr/>
        </p:nvSpPr>
        <p:spPr>
          <a:xfrm>
            <a:off x="470807" y="1041806"/>
            <a:ext cx="1148564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600" dirty="0"/>
          </a:p>
          <a:p>
            <a:r>
              <a:rPr lang="es-MX" sz="2400" b="1" dirty="0">
                <a:solidFill>
                  <a:srgbClr val="FF0000"/>
                </a:solidFill>
              </a:rPr>
              <a:t>1</a:t>
            </a:r>
            <a:r>
              <a:rPr lang="es-MX" sz="2800" b="1" dirty="0">
                <a:solidFill>
                  <a:srgbClr val="FF0000"/>
                </a:solidFill>
              </a:rPr>
              <a:t>.       ¿Cómo regresaremos a clases?. </a:t>
            </a:r>
          </a:p>
          <a:p>
            <a:pPr marL="712788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rgbClr val="FF0000"/>
                </a:solidFill>
              </a:rPr>
              <a:t>	Principios.</a:t>
            </a:r>
          </a:p>
          <a:p>
            <a:pPr marL="712788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rgbClr val="FF0000"/>
                </a:solidFill>
              </a:rPr>
              <a:t>	Respuesta inicial de regreso a clases.</a:t>
            </a:r>
          </a:p>
          <a:p>
            <a:pPr marL="712788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rgbClr val="FF0000"/>
                </a:solidFill>
              </a:rPr>
              <a:t>	Etapas clave para una respuesta rápida.</a:t>
            </a:r>
          </a:p>
          <a:p>
            <a:pPr marL="712788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rgbClr val="FF0000"/>
                </a:solidFill>
              </a:rPr>
              <a:t>	Programas de estudio basados en una situación de emergencia.</a:t>
            </a:r>
          </a:p>
          <a:p>
            <a:pPr marL="712788"/>
            <a:endParaRPr lang="es-MX" sz="2800" b="1" dirty="0">
              <a:solidFill>
                <a:srgbClr val="FF0000"/>
              </a:solidFill>
            </a:endParaRPr>
          </a:p>
          <a:p>
            <a:r>
              <a:rPr lang="es-MX" sz="2800" b="1" dirty="0">
                <a:solidFill>
                  <a:srgbClr val="FF0000"/>
                </a:solidFill>
              </a:rPr>
              <a:t>2.       Dinámica con las y los docentes.</a:t>
            </a:r>
          </a:p>
          <a:p>
            <a:endParaRPr lang="es-MX" sz="2800" b="1" dirty="0">
              <a:solidFill>
                <a:srgbClr val="FF0000"/>
              </a:solidFill>
            </a:endParaRPr>
          </a:p>
          <a:p>
            <a:r>
              <a:rPr lang="es-MX" sz="2800" b="1" dirty="0">
                <a:solidFill>
                  <a:srgbClr val="FF0000"/>
                </a:solidFill>
              </a:rPr>
              <a:t>3.       Ruta de Capacitación.</a:t>
            </a:r>
          </a:p>
          <a:p>
            <a:endParaRPr lang="es-MX" sz="2400" dirty="0"/>
          </a:p>
          <a:p>
            <a:r>
              <a:rPr lang="es-MX" sz="2400" dirty="0"/>
              <a:t>	</a:t>
            </a:r>
          </a:p>
          <a:p>
            <a:endParaRPr lang="es-MX" sz="3200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EC3BAEF-3161-4EA9-BEDA-F4729D83C03E}"/>
              </a:ext>
            </a:extLst>
          </p:cNvPr>
          <p:cNvSpPr/>
          <p:nvPr/>
        </p:nvSpPr>
        <p:spPr>
          <a:xfrm>
            <a:off x="0" y="-3064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FEEF6A9-53A8-4DEE-9970-6297D08A5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119872" y="3519963"/>
            <a:ext cx="4072128" cy="333803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F0D8CF2-202C-48CD-A285-9C3D3CA23643}"/>
              </a:ext>
            </a:extLst>
          </p:cNvPr>
          <p:cNvSpPr txBox="1"/>
          <p:nvPr/>
        </p:nvSpPr>
        <p:spPr>
          <a:xfrm>
            <a:off x="8875126" y="5011341"/>
            <a:ext cx="331687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CONTENIDO DE </a:t>
            </a:r>
          </a:p>
          <a:p>
            <a:pPr algn="ctr"/>
            <a:r>
              <a:rPr lang="es-ES" sz="32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PRESENTACIÓN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064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4743A95-52CD-4BE5-A51B-BEF95D2B3B14}"/>
              </a:ext>
            </a:extLst>
          </p:cNvPr>
          <p:cNvSpPr/>
          <p:nvPr/>
        </p:nvSpPr>
        <p:spPr>
          <a:xfrm>
            <a:off x="1565565" y="2316126"/>
            <a:ext cx="942109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MX" sz="4400" dirty="0">
                <a:solidFill>
                  <a:schemeClr val="tx2"/>
                </a:solidFill>
                <a:latin typeface="Kristen ITC" panose="03050502040202030202" pitchFamily="66" charset="0"/>
              </a:rPr>
              <a:t>Entonces </a:t>
            </a:r>
          </a:p>
          <a:p>
            <a:pPr lvl="0" algn="ctr">
              <a:spcBef>
                <a:spcPct val="0"/>
              </a:spcBef>
              <a:defRPr/>
            </a:pPr>
            <a:r>
              <a:rPr lang="es-MX" sz="4400" dirty="0">
                <a:solidFill>
                  <a:schemeClr val="tx2"/>
                </a:solidFill>
                <a:latin typeface="Kristen ITC" panose="03050502040202030202" pitchFamily="66" charset="0"/>
              </a:rPr>
              <a:t>¿Cómo regresaremos a clases?</a:t>
            </a:r>
          </a:p>
        </p:txBody>
      </p:sp>
    </p:spTree>
    <p:extLst>
      <p:ext uri="{BB962C8B-B14F-4D97-AF65-F5344CB8AC3E}">
        <p14:creationId xmlns:p14="http://schemas.microsoft.com/office/powerpoint/2010/main" val="78171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6F92A01-3025-45F6-BF8A-86C53544E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964623" y="358970"/>
            <a:ext cx="3577635" cy="2877118"/>
          </a:xfrm>
          <a:prstGeom prst="rect">
            <a:avLst/>
          </a:prstGeom>
          <a:solidFill>
            <a:srgbClr val="59DBF5"/>
          </a:solidFill>
        </p:spPr>
      </p:pic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52F5EC25-5DC7-4933-9FDD-CAAE44976DC1}"/>
              </a:ext>
            </a:extLst>
          </p:cNvPr>
          <p:cNvSpPr/>
          <p:nvPr/>
        </p:nvSpPr>
        <p:spPr>
          <a:xfrm>
            <a:off x="5201309" y="2805837"/>
            <a:ext cx="4466240" cy="1702572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2ACA042-36A3-40E0-9E20-A0E2E195448D}"/>
              </a:ext>
            </a:extLst>
          </p:cNvPr>
          <p:cNvGrpSpPr/>
          <p:nvPr/>
        </p:nvGrpSpPr>
        <p:grpSpPr>
          <a:xfrm>
            <a:off x="316871" y="4568975"/>
            <a:ext cx="4608566" cy="2099529"/>
            <a:chOff x="734849" y="-531357"/>
            <a:chExt cx="2295466" cy="1858834"/>
          </a:xfrm>
        </p:grpSpPr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16D9F9BF-0551-4AE9-8D3E-6C8F0804C624}"/>
                </a:ext>
              </a:extLst>
            </p:cNvPr>
            <p:cNvSpPr/>
            <p:nvPr/>
          </p:nvSpPr>
          <p:spPr>
            <a:xfrm>
              <a:off x="734849" y="-531357"/>
              <a:ext cx="2253704" cy="185883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ángulo: esquinas redondeadas 4">
              <a:extLst>
                <a:ext uri="{FF2B5EF4-FFF2-40B4-BE49-F238E27FC236}">
                  <a16:creationId xmlns:a16="http://schemas.microsoft.com/office/drawing/2014/main" id="{C7D65ED8-E3EF-46DE-9402-B8D29525A6C2}"/>
                </a:ext>
              </a:extLst>
            </p:cNvPr>
            <p:cNvSpPr txBox="1"/>
            <p:nvPr/>
          </p:nvSpPr>
          <p:spPr>
            <a:xfrm>
              <a:off x="862165" y="-372867"/>
              <a:ext cx="2168150" cy="1374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t" anchorCtr="0">
              <a:noAutofit/>
            </a:bodyPr>
            <a:lstStyle/>
            <a:p>
              <a:pPr marL="0" lvl="1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MX" sz="1300" kern="1200" dirty="0"/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2140EF5-F84E-4BA2-A977-C8F11967B66E}"/>
              </a:ext>
            </a:extLst>
          </p:cNvPr>
          <p:cNvGrpSpPr/>
          <p:nvPr/>
        </p:nvGrpSpPr>
        <p:grpSpPr>
          <a:xfrm>
            <a:off x="276298" y="619249"/>
            <a:ext cx="4545084" cy="1374959"/>
            <a:chOff x="-4233682" y="-704826"/>
            <a:chExt cx="4545084" cy="2035650"/>
          </a:xfrm>
        </p:grpSpPr>
        <p:sp>
          <p:nvSpPr>
            <p:cNvPr id="12" name="Rectángulo: esquinas redondeadas 11">
              <a:extLst>
                <a:ext uri="{FF2B5EF4-FFF2-40B4-BE49-F238E27FC236}">
                  <a16:creationId xmlns:a16="http://schemas.microsoft.com/office/drawing/2014/main" id="{AD42AC6C-B3C8-4244-9D68-6C679E3D9290}"/>
                </a:ext>
              </a:extLst>
            </p:cNvPr>
            <p:cNvSpPr/>
            <p:nvPr/>
          </p:nvSpPr>
          <p:spPr>
            <a:xfrm>
              <a:off x="-4233682" y="-689382"/>
              <a:ext cx="4545084" cy="202020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ángulo: esquinas redondeadas 4">
              <a:extLst>
                <a:ext uri="{FF2B5EF4-FFF2-40B4-BE49-F238E27FC236}">
                  <a16:creationId xmlns:a16="http://schemas.microsoft.com/office/drawing/2014/main" id="{D20B574C-657B-435E-AC72-8CE1455AD7A9}"/>
                </a:ext>
              </a:extLst>
            </p:cNvPr>
            <p:cNvSpPr txBox="1"/>
            <p:nvPr/>
          </p:nvSpPr>
          <p:spPr>
            <a:xfrm>
              <a:off x="-4233682" y="-704826"/>
              <a:ext cx="2168150" cy="1374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MX" sz="1300" kern="1200" dirty="0"/>
            </a:p>
          </p:txBody>
        </p:sp>
      </p:grp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DDEA4C04-D86F-4F44-9262-5431EF083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872" y="709576"/>
            <a:ext cx="4365936" cy="1204735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dirty="0"/>
              <a:t>La educación es un </a:t>
            </a:r>
            <a:r>
              <a:rPr lang="es-MX" sz="2000" b="1" dirty="0"/>
              <a:t>Derecho fundamental </a:t>
            </a:r>
            <a:r>
              <a:rPr lang="es-MX" sz="2000" dirty="0"/>
              <a:t>de las niñas, niños y adolescentes en todos los países y en todas las situaciones.</a:t>
            </a:r>
            <a:endParaRPr lang="es-MX" sz="22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BAED7CC-A1B0-4A65-8C03-4A6F94B94DE8}"/>
              </a:ext>
            </a:extLst>
          </p:cNvPr>
          <p:cNvSpPr txBox="1"/>
          <p:nvPr/>
        </p:nvSpPr>
        <p:spPr>
          <a:xfrm>
            <a:off x="5277024" y="2841515"/>
            <a:ext cx="4314809" cy="16312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Las emergencias y desastres suelen crear necesidades adicionales y urgentes en las actividades educativas, como difundir mensajes sobre seguridad, protección, salud, higiene….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B825E6A-1FEC-402D-828E-5A624559E30F}"/>
              </a:ext>
            </a:extLst>
          </p:cNvPr>
          <p:cNvSpPr txBox="1"/>
          <p:nvPr/>
        </p:nvSpPr>
        <p:spPr>
          <a:xfrm>
            <a:off x="536422" y="4649243"/>
            <a:ext cx="4123309" cy="1938992"/>
          </a:xfrm>
          <a:prstGeom prst="rect">
            <a:avLst/>
          </a:prstGeom>
          <a:solidFill>
            <a:srgbClr val="90ABDC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Una niña, niño o adolescente en situación de emergencia tiene los mismos derechos que cualquier otro en cuanto a una educación de buena calidad que satisfaga sus necesidades básicas de aprendizaje.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BB21A7C2-17ED-4406-BDE3-E6C7624DA4A8}"/>
              </a:ext>
            </a:extLst>
          </p:cNvPr>
          <p:cNvGrpSpPr/>
          <p:nvPr/>
        </p:nvGrpSpPr>
        <p:grpSpPr>
          <a:xfrm>
            <a:off x="316870" y="2387238"/>
            <a:ext cx="4562415" cy="1858835"/>
            <a:chOff x="1968" y="1318606"/>
            <a:chExt cx="2253704" cy="1858834"/>
          </a:xfrm>
        </p:grpSpPr>
        <p:sp>
          <p:nvSpPr>
            <p:cNvPr id="24" name="Rectángulo: esquinas redondeadas 23">
              <a:extLst>
                <a:ext uri="{FF2B5EF4-FFF2-40B4-BE49-F238E27FC236}">
                  <a16:creationId xmlns:a16="http://schemas.microsoft.com/office/drawing/2014/main" id="{7A27A27A-5BFD-4928-A1B2-E0F7F15068FC}"/>
                </a:ext>
              </a:extLst>
            </p:cNvPr>
            <p:cNvSpPr/>
            <p:nvPr/>
          </p:nvSpPr>
          <p:spPr>
            <a:xfrm>
              <a:off x="1968" y="1318606"/>
              <a:ext cx="2253704" cy="185883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ángulo: esquinas redondeadas 4">
              <a:extLst>
                <a:ext uri="{FF2B5EF4-FFF2-40B4-BE49-F238E27FC236}">
                  <a16:creationId xmlns:a16="http://schemas.microsoft.com/office/drawing/2014/main" id="{9639CE15-0E12-4071-9F81-5E3D1FAEA35A}"/>
                </a:ext>
              </a:extLst>
            </p:cNvPr>
            <p:cNvSpPr txBox="1"/>
            <p:nvPr/>
          </p:nvSpPr>
          <p:spPr>
            <a:xfrm>
              <a:off x="44745" y="1361383"/>
              <a:ext cx="2168150" cy="1374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t" anchorCtr="0">
              <a:noAutofit/>
            </a:bodyPr>
            <a:lstStyle/>
            <a:p>
              <a:pPr marL="0" lvl="1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MX" sz="1300" kern="1200" dirty="0"/>
            </a:p>
          </p:txBody>
        </p:sp>
      </p:grpSp>
      <p:sp>
        <p:nvSpPr>
          <p:cNvPr id="26" name="3 Marcador de contenido">
            <a:extLst>
              <a:ext uri="{FF2B5EF4-FFF2-40B4-BE49-F238E27FC236}">
                <a16:creationId xmlns:a16="http://schemas.microsoft.com/office/drawing/2014/main" id="{4D62CFC1-6926-483B-80AF-BBAF119977AC}"/>
              </a:ext>
            </a:extLst>
          </p:cNvPr>
          <p:cNvSpPr txBox="1">
            <a:spLocks/>
          </p:cNvSpPr>
          <p:nvPr/>
        </p:nvSpPr>
        <p:spPr>
          <a:xfrm>
            <a:off x="396260" y="2423632"/>
            <a:ext cx="4365937" cy="1786045"/>
          </a:xfrm>
          <a:prstGeom prst="rect">
            <a:avLst/>
          </a:prstGeom>
          <a:solidFill>
            <a:srgbClr val="59DBF5"/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sz="2000" dirty="0"/>
              <a:t>La escolaridad es uno de los medios  más importantes para  restaurar el sentido de  normalidad de vida de NNA en comunidades  en crisis y contribuye significativamente a superar la angustia psicológica.</a:t>
            </a: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0A121AFC-7B86-4BCA-8926-CF2BE2D28794}"/>
              </a:ext>
            </a:extLst>
          </p:cNvPr>
          <p:cNvGrpSpPr/>
          <p:nvPr/>
        </p:nvGrpSpPr>
        <p:grpSpPr>
          <a:xfrm>
            <a:off x="5252038" y="4806787"/>
            <a:ext cx="4562415" cy="1704553"/>
            <a:chOff x="734849" y="-531357"/>
            <a:chExt cx="2295466" cy="1858834"/>
          </a:xfrm>
        </p:grpSpPr>
        <p:sp>
          <p:nvSpPr>
            <p:cNvPr id="29" name="Rectángulo: esquinas redondeadas 28">
              <a:extLst>
                <a:ext uri="{FF2B5EF4-FFF2-40B4-BE49-F238E27FC236}">
                  <a16:creationId xmlns:a16="http://schemas.microsoft.com/office/drawing/2014/main" id="{13B7B940-7A26-47D3-AAED-8045446A244E}"/>
                </a:ext>
              </a:extLst>
            </p:cNvPr>
            <p:cNvSpPr/>
            <p:nvPr/>
          </p:nvSpPr>
          <p:spPr>
            <a:xfrm>
              <a:off x="734849" y="-531357"/>
              <a:ext cx="2253704" cy="185883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ctángulo: esquinas redondeadas 4">
              <a:extLst>
                <a:ext uri="{FF2B5EF4-FFF2-40B4-BE49-F238E27FC236}">
                  <a16:creationId xmlns:a16="http://schemas.microsoft.com/office/drawing/2014/main" id="{0070ADB7-2651-40A7-9CD6-8635683BC0A3}"/>
                </a:ext>
              </a:extLst>
            </p:cNvPr>
            <p:cNvSpPr txBox="1"/>
            <p:nvPr/>
          </p:nvSpPr>
          <p:spPr>
            <a:xfrm>
              <a:off x="862165" y="-372867"/>
              <a:ext cx="2168150" cy="1374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t" anchorCtr="0">
              <a:noAutofit/>
            </a:bodyPr>
            <a:lstStyle/>
            <a:p>
              <a:pPr marL="0" lvl="1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MX" sz="1300" kern="1200" dirty="0"/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D0DB57F0-5018-4584-A755-4A93EE19AA20}"/>
              </a:ext>
            </a:extLst>
          </p:cNvPr>
          <p:cNvSpPr txBox="1"/>
          <p:nvPr/>
        </p:nvSpPr>
        <p:spPr>
          <a:xfrm>
            <a:off x="5358184" y="4853570"/>
            <a:ext cx="4309365" cy="1631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Un programa de educación en emergencia y desastre debe contar con una perspectiva de desarrollo a largo plazo y no limitarse a una serie de medidas provisionales.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6968C70-CDAD-4DEB-A57F-1A9DC35833A9}"/>
              </a:ext>
            </a:extLst>
          </p:cNvPr>
          <p:cNvSpPr txBox="1"/>
          <p:nvPr/>
        </p:nvSpPr>
        <p:spPr>
          <a:xfrm>
            <a:off x="9314881" y="1188822"/>
            <a:ext cx="33168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PRINCIPIOS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4855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>
            <a:extLst>
              <a:ext uri="{FF2B5EF4-FFF2-40B4-BE49-F238E27FC236}">
                <a16:creationId xmlns:a16="http://schemas.microsoft.com/office/drawing/2014/main" id="{06776763-D465-4BCD-8CC5-50630678E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26106" y="151208"/>
            <a:ext cx="7591822" cy="58521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dirty="0"/>
              <a:t>  </a:t>
            </a:r>
            <a:r>
              <a:rPr lang="es-MX" sz="2600" dirty="0"/>
              <a:t>La </a:t>
            </a:r>
            <a:r>
              <a:rPr lang="es-MX" sz="2600" b="1" dirty="0"/>
              <a:t>respuesta inicial al regreso a clases </a:t>
            </a:r>
            <a:r>
              <a:rPr lang="es-MX" sz="2600" dirty="0"/>
              <a:t>debe considerar como </a:t>
            </a:r>
            <a:r>
              <a:rPr lang="es-MX" sz="2600" b="1" u="sng" dirty="0">
                <a:solidFill>
                  <a:schemeClr val="tx2"/>
                </a:solidFill>
              </a:rPr>
              <a:t>mínimo</a:t>
            </a:r>
            <a:r>
              <a:rPr lang="es-MX" sz="2600" dirty="0"/>
              <a:t>:</a:t>
            </a:r>
          </a:p>
          <a:p>
            <a:pPr algn="just">
              <a:buNone/>
            </a:pPr>
            <a:endParaRPr lang="es-MX" dirty="0"/>
          </a:p>
          <a:p>
            <a:pPr algn="just"/>
            <a:r>
              <a:rPr lang="es-MX" sz="2600" b="1" dirty="0">
                <a:solidFill>
                  <a:srgbClr val="FF0000"/>
                </a:solidFill>
              </a:rPr>
              <a:t>Establecer espacios temporales de aprendizaje con infraestructura mínima.</a:t>
            </a:r>
          </a:p>
          <a:p>
            <a:pPr algn="just"/>
            <a:r>
              <a:rPr lang="es-MX" sz="2600" b="1" dirty="0">
                <a:solidFill>
                  <a:schemeClr val="accent6">
                    <a:lumMod val="75000"/>
                  </a:schemeClr>
                </a:solidFill>
              </a:rPr>
              <a:t>Reanudar la escolaridad mediante la reapertura de escuelas.</a:t>
            </a:r>
          </a:p>
          <a:p>
            <a:pPr algn="just"/>
            <a:r>
              <a:rPr lang="es-MX" sz="2600" b="1" dirty="0">
                <a:solidFill>
                  <a:srgbClr val="FF00FF"/>
                </a:solidFill>
              </a:rPr>
              <a:t>Comenzar el proceso de reintegración de las maestras y maestros y las niñas, niños y adolescentes.</a:t>
            </a:r>
          </a:p>
          <a:p>
            <a:pPr algn="just"/>
            <a:r>
              <a:rPr lang="es-MX" sz="2600" b="1" dirty="0">
                <a:solidFill>
                  <a:srgbClr val="CC3399"/>
                </a:solidFill>
              </a:rPr>
              <a:t>Disponer de material didáctico y pedagógico.</a:t>
            </a:r>
          </a:p>
          <a:p>
            <a:pPr algn="just"/>
            <a:r>
              <a:rPr lang="es-MX" sz="2600" b="1" dirty="0"/>
              <a:t>Organizar actividades recreativas </a:t>
            </a:r>
            <a:r>
              <a:rPr lang="es-MX" sz="2600" b="1" dirty="0" err="1"/>
              <a:t>semi</a:t>
            </a:r>
            <a:r>
              <a:rPr lang="es-MX" sz="2600" b="1" dirty="0"/>
              <a:t>-estructuradas</a:t>
            </a:r>
            <a:r>
              <a:rPr lang="es-MX" sz="2600" dirty="0"/>
              <a:t>.</a:t>
            </a:r>
          </a:p>
          <a:p>
            <a:endParaRPr lang="es-MX" dirty="0"/>
          </a:p>
          <a:p>
            <a:pPr>
              <a:buNone/>
            </a:pPr>
            <a:endParaRPr lang="es-MX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2B0E577-DC86-42EF-B324-14D84C002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648" y="5847605"/>
            <a:ext cx="3383280" cy="877824"/>
          </a:xfrm>
        </p:spPr>
        <p:txBody>
          <a:bodyPr>
            <a:noAutofit/>
          </a:bodyPr>
          <a:lstStyle/>
          <a:p>
            <a:pPr algn="ctr"/>
            <a:r>
              <a:rPr lang="es-MX" sz="1600" b="1" dirty="0"/>
              <a:t>Compromisos básicos para la infancia  y adolescencia en situaciones de emergencia y desastre (UNICEF)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6FDD719-C03F-482B-A185-B70EB72B5978}"/>
              </a:ext>
            </a:extLst>
          </p:cNvPr>
          <p:cNvSpPr/>
          <p:nvPr/>
        </p:nvSpPr>
        <p:spPr>
          <a:xfrm>
            <a:off x="0" y="6695039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E609799-D09D-40AD-AE45-62E771B08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72128" cy="33380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9A2D459-3EC0-4122-8528-B1691FA9204F}"/>
              </a:ext>
            </a:extLst>
          </p:cNvPr>
          <p:cNvSpPr txBox="1"/>
          <p:nvPr/>
        </p:nvSpPr>
        <p:spPr>
          <a:xfrm>
            <a:off x="153978" y="624279"/>
            <a:ext cx="34917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respuesta inicial al regreso a clases: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40838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A1A68A03-6776-4BD7-BA25-B0B5B1B989BD}"/>
              </a:ext>
            </a:extLst>
          </p:cNvPr>
          <p:cNvSpPr txBox="1"/>
          <p:nvPr/>
        </p:nvSpPr>
        <p:spPr>
          <a:xfrm>
            <a:off x="464457" y="358588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,  </a:t>
            </a:r>
          </a:p>
        </p:txBody>
      </p:sp>
      <p:sp>
        <p:nvSpPr>
          <p:cNvPr id="10" name="5 Marcador de contenido">
            <a:extLst>
              <a:ext uri="{FF2B5EF4-FFF2-40B4-BE49-F238E27FC236}">
                <a16:creationId xmlns:a16="http://schemas.microsoft.com/office/drawing/2014/main" id="{2CB46295-DFC3-4C64-B2DC-9970310FF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628800"/>
            <a:ext cx="10678301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400" dirty="0"/>
              <a:t>Con base a la experiencia de campo sobre educación en situaciones de emergencia y desastres, se han identificado </a:t>
            </a:r>
            <a:r>
              <a:rPr lang="es-MX" sz="2400" b="1" dirty="0"/>
              <a:t>tres etapas básicas </a:t>
            </a:r>
            <a:r>
              <a:rPr lang="es-MX" sz="2400" dirty="0"/>
              <a:t>para la respuesta educativa.  Para fines analíticos, las etapas se presentarán separadas, pero desde una perspectiva programática pueden ejecutarse simultáneamente o combinarse, según la situación encontrada sobre el terreno luego de la ocurrencia de una emergencia o un desastre:</a:t>
            </a:r>
          </a:p>
          <a:p>
            <a:pPr marL="0" indent="0">
              <a:buNone/>
            </a:pPr>
            <a:endParaRPr lang="es-MX" dirty="0"/>
          </a:p>
          <a:p>
            <a:pPr lvl="3">
              <a:buFont typeface="Wingdings" panose="05000000000000000000" pitchFamily="2" charset="2"/>
              <a:buChar char="q"/>
            </a:pPr>
            <a:r>
              <a:rPr lang="es-MX" sz="2400" b="1" dirty="0"/>
              <a:t>ETAPA 1:</a:t>
            </a:r>
            <a:r>
              <a:rPr lang="es-MX" sz="2400" dirty="0"/>
              <a:t> Recreativa y preparatoria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s-MX" sz="2400" b="1" dirty="0"/>
              <a:t>ETAPA 2: </a:t>
            </a:r>
            <a:r>
              <a:rPr lang="es-MX" sz="2400" dirty="0"/>
              <a:t>Educación no formal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s-MX" sz="2400" b="1" dirty="0"/>
              <a:t>ETAPA 3:</a:t>
            </a:r>
            <a:r>
              <a:rPr lang="es-MX" sz="2400" dirty="0"/>
              <a:t> Reanudación de la educación formal.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5A6BD97-69E8-42CB-8224-DA442551B329}"/>
              </a:ext>
            </a:extLst>
          </p:cNvPr>
          <p:cNvSpPr/>
          <p:nvPr/>
        </p:nvSpPr>
        <p:spPr>
          <a:xfrm>
            <a:off x="0" y="-3134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C480E69-96CF-4BDB-9858-BA29C227B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4365" y="3980882"/>
            <a:ext cx="3577635" cy="287711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3E0FE0B-9C40-4E45-864B-CF929909A0CF}"/>
              </a:ext>
            </a:extLst>
          </p:cNvPr>
          <p:cNvSpPr txBox="1"/>
          <p:nvPr/>
        </p:nvSpPr>
        <p:spPr>
          <a:xfrm>
            <a:off x="9217153" y="4883676"/>
            <a:ext cx="297484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Etapas clave para una respuesta rápida</a:t>
            </a:r>
            <a:endParaRPr lang="es-MX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8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A1A68A03-6776-4BD7-BA25-B0B5B1B989BD}"/>
              </a:ext>
            </a:extLst>
          </p:cNvPr>
          <p:cNvSpPr txBox="1"/>
          <p:nvPr/>
        </p:nvSpPr>
        <p:spPr>
          <a:xfrm>
            <a:off x="464457" y="358588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,  </a:t>
            </a: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C7A1BDB2-BBFF-4775-9289-1706413F0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4876800"/>
          </a:xfrm>
        </p:spPr>
        <p:txBody>
          <a:bodyPr/>
          <a:lstStyle/>
          <a:p>
            <a:pPr marL="274320" lvl="1" indent="0">
              <a:buNone/>
            </a:pPr>
            <a:endParaRPr lang="es-MX" sz="2400" dirty="0"/>
          </a:p>
          <a:p>
            <a:endParaRPr lang="es-MX" dirty="0"/>
          </a:p>
        </p:txBody>
      </p:sp>
      <p:sp>
        <p:nvSpPr>
          <p:cNvPr id="12" name="3 Redondear rectángulo de esquina diagonal">
            <a:extLst>
              <a:ext uri="{FF2B5EF4-FFF2-40B4-BE49-F238E27FC236}">
                <a16:creationId xmlns:a16="http://schemas.microsoft.com/office/drawing/2014/main" id="{998E82F0-873E-4ED7-BFD4-53EE429B79FC}"/>
              </a:ext>
            </a:extLst>
          </p:cNvPr>
          <p:cNvSpPr/>
          <p:nvPr/>
        </p:nvSpPr>
        <p:spPr>
          <a:xfrm>
            <a:off x="7182" y="2876870"/>
            <a:ext cx="4327410" cy="285146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8AD2C6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600" dirty="0"/>
              <a:t>Tras la ocurrencia de esta contingencia sanitaria NNA no pueden continuar con sus actividades educativas “normales” a menos que hayan podido curar sus heridas. En este sentido es que </a:t>
            </a:r>
            <a:r>
              <a:rPr lang="es-MX" sz="1600" b="1" dirty="0"/>
              <a:t>el espacio de aprendizaje debe convertirse en un entorno protector</a:t>
            </a:r>
            <a:r>
              <a:rPr lang="es-MX" sz="1600" dirty="0"/>
              <a:t>, en el que maestros y alumnos tengan la oportunidad de recuperarse, reflexionar, sanar y auto expresarse</a:t>
            </a:r>
            <a:r>
              <a:rPr lang="es-MX" sz="1600" b="1" dirty="0">
                <a:solidFill>
                  <a:srgbClr val="FF0000"/>
                </a:solidFill>
              </a:rPr>
              <a:t>. El juego, el deporte, el arte pueden ser herramientas importantes para ello.</a:t>
            </a:r>
          </a:p>
        </p:txBody>
      </p:sp>
      <p:sp>
        <p:nvSpPr>
          <p:cNvPr id="13" name="5 Redondear rectángulo de esquina diagonal">
            <a:extLst>
              <a:ext uri="{FF2B5EF4-FFF2-40B4-BE49-F238E27FC236}">
                <a16:creationId xmlns:a16="http://schemas.microsoft.com/office/drawing/2014/main" id="{5B719426-5A7A-41D0-A2D0-DE257B7F2A21}"/>
              </a:ext>
            </a:extLst>
          </p:cNvPr>
          <p:cNvSpPr/>
          <p:nvPr/>
        </p:nvSpPr>
        <p:spPr>
          <a:xfrm>
            <a:off x="4234908" y="2876402"/>
            <a:ext cx="4359390" cy="2735886"/>
          </a:xfrm>
          <a:prstGeom prst="round2DiagRect">
            <a:avLst/>
          </a:prstGeom>
          <a:solidFill>
            <a:srgbClr val="90ABDC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MX" sz="1600" dirty="0"/>
              <a:t>La reanudación del programa de estudios regular en NNA que sean o hayan sido victimas de esta contingencia sanitaria puede llevar algunas semanas, meses, inclusive años. </a:t>
            </a:r>
          </a:p>
          <a:p>
            <a:pPr algn="just"/>
            <a:r>
              <a:rPr lang="es-MX" sz="1600" dirty="0"/>
              <a:t>La educación otorga forma y estructura a la vida de NNA e infunde valores comunitarios, promueve la justica y el respeto por los DH.</a:t>
            </a:r>
          </a:p>
          <a:p>
            <a:pPr algn="just"/>
            <a:r>
              <a:rPr lang="es-MX" sz="1600" b="1" dirty="0">
                <a:solidFill>
                  <a:srgbClr val="FF0000"/>
                </a:solidFill>
              </a:rPr>
              <a:t>Por ello es que la educación post-emergencia es urgente y esencial para la recuperación y reconstrucción de una estabilidad social mayor. </a:t>
            </a:r>
          </a:p>
        </p:txBody>
      </p:sp>
      <p:sp>
        <p:nvSpPr>
          <p:cNvPr id="15" name="6 Redondear rectángulo de esquina diagonal">
            <a:extLst>
              <a:ext uri="{FF2B5EF4-FFF2-40B4-BE49-F238E27FC236}">
                <a16:creationId xmlns:a16="http://schemas.microsoft.com/office/drawing/2014/main" id="{90EAB9C0-AECC-49C4-B61F-1244D18AF990}"/>
              </a:ext>
            </a:extLst>
          </p:cNvPr>
          <p:cNvSpPr/>
          <p:nvPr/>
        </p:nvSpPr>
        <p:spPr>
          <a:xfrm>
            <a:off x="8487431" y="2808361"/>
            <a:ext cx="3714150" cy="2871967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600" dirty="0"/>
              <a:t>La calidad del aprendizaje está condicionada entre otros factores al “buen clima de la clase”. </a:t>
            </a:r>
          </a:p>
          <a:p>
            <a:r>
              <a:rPr lang="es-MX" sz="1600" dirty="0"/>
              <a:t>Para crear un ambiente positivo es recomendable: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1600" b="1" dirty="0">
                <a:solidFill>
                  <a:srgbClr val="FF0000"/>
                </a:solidFill>
              </a:rPr>
              <a:t>La recreación de ciertos hábitos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1600" b="1" dirty="0">
                <a:solidFill>
                  <a:srgbClr val="FF0000"/>
                </a:solidFill>
              </a:rPr>
              <a:t>Restablecimiento de conductas relacionales.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1600" b="1" dirty="0">
                <a:solidFill>
                  <a:srgbClr val="FF0000"/>
                </a:solidFill>
              </a:rPr>
              <a:t>Acceso a la expresión creativa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1600" b="1" dirty="0">
                <a:solidFill>
                  <a:srgbClr val="FF0000"/>
                </a:solidFill>
              </a:rPr>
              <a:t>Juego y humor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669F4FC-388E-47E7-B6BC-D70092D39843}"/>
              </a:ext>
            </a:extLst>
          </p:cNvPr>
          <p:cNvSpPr/>
          <p:nvPr/>
        </p:nvSpPr>
        <p:spPr>
          <a:xfrm>
            <a:off x="1131799" y="1690890"/>
            <a:ext cx="1106978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s-MX" sz="2200" dirty="0">
                <a:solidFill>
                  <a:schemeClr val="tx2"/>
                </a:solidFill>
              </a:rPr>
              <a:t>El impacto psicosocial de las emergencias y desastres en niñas, niños y adolescentes.</a:t>
            </a:r>
          </a:p>
          <a:p>
            <a:pPr lvl="1"/>
            <a:r>
              <a:rPr lang="es-MX" sz="2200" dirty="0">
                <a:solidFill>
                  <a:schemeClr val="tx2"/>
                </a:solidFill>
              </a:rPr>
              <a:t>El propósito de la educación en situaciones de emergencia.</a:t>
            </a:r>
          </a:p>
          <a:p>
            <a:pPr lvl="1"/>
            <a:r>
              <a:rPr lang="es-MX" sz="2200" dirty="0">
                <a:solidFill>
                  <a:schemeClr val="tx2"/>
                </a:solidFill>
              </a:rPr>
              <a:t>El logro de una educación de calidad en emergencias y desastres</a:t>
            </a:r>
            <a:endParaRPr lang="es-MX" sz="2200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A298CCFD-106F-4F00-8C91-0A8EBA3901F2}"/>
              </a:ext>
            </a:extLst>
          </p:cNvPr>
          <p:cNvSpPr/>
          <p:nvPr/>
        </p:nvSpPr>
        <p:spPr>
          <a:xfrm>
            <a:off x="0" y="20086"/>
            <a:ext cx="12192000" cy="53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32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Programas de estudio basados a situaciones de emergencia: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0607CBC-E0F7-40ED-A329-EEF1FFCDFA81}"/>
              </a:ext>
            </a:extLst>
          </p:cNvPr>
          <p:cNvSpPr/>
          <p:nvPr/>
        </p:nvSpPr>
        <p:spPr>
          <a:xfrm>
            <a:off x="0" y="524551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2F0354D-1113-415A-984E-6725B593B959}"/>
              </a:ext>
            </a:extLst>
          </p:cNvPr>
          <p:cNvSpPr/>
          <p:nvPr/>
        </p:nvSpPr>
        <p:spPr>
          <a:xfrm>
            <a:off x="161978" y="769098"/>
            <a:ext cx="115728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Al planificar la respuesta referida al tema del currículo, planes o programas de estudio bajo situaciones de emergencia o desastres, es esencial tener en cuenta tres factores: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B56B073-FA39-49C8-AAD5-5AA103D3E37A}"/>
              </a:ext>
            </a:extLst>
          </p:cNvPr>
          <p:cNvSpPr/>
          <p:nvPr/>
        </p:nvSpPr>
        <p:spPr>
          <a:xfrm>
            <a:off x="113863" y="5914584"/>
            <a:ext cx="119642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Debido a la urgencia por el retorno a la escuela suelen no considerarse estos elementos. Sin embargo, este es elemento esencial de la respuesta educativa ante una situación de emergencia que asegure la recuperación y el bienestar de NNA tanto para su vida actual como futura.</a:t>
            </a:r>
          </a:p>
        </p:txBody>
      </p:sp>
    </p:spTree>
    <p:extLst>
      <p:ext uri="{BB962C8B-B14F-4D97-AF65-F5344CB8AC3E}">
        <p14:creationId xmlns:p14="http://schemas.microsoft.com/office/powerpoint/2010/main" val="127435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A1A68A03-6776-4BD7-BA25-B0B5B1B989BD}"/>
              </a:ext>
            </a:extLst>
          </p:cNvPr>
          <p:cNvSpPr txBox="1"/>
          <p:nvPr/>
        </p:nvSpPr>
        <p:spPr>
          <a:xfrm>
            <a:off x="464457" y="358588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, 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FECBF93-5CA7-4AE7-84D3-0D6FF7FB0AA1}"/>
              </a:ext>
            </a:extLst>
          </p:cNvPr>
          <p:cNvSpPr/>
          <p:nvPr/>
        </p:nvSpPr>
        <p:spPr>
          <a:xfrm>
            <a:off x="1828801" y="2316126"/>
            <a:ext cx="84763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MX" sz="4400" dirty="0">
                <a:solidFill>
                  <a:schemeClr val="tx2"/>
                </a:solidFill>
                <a:latin typeface="Kristen ITC" panose="03050502040202030202" pitchFamily="66" charset="0"/>
              </a:rPr>
              <a:t>Dinámicas con las y los docentes</a:t>
            </a:r>
          </a:p>
        </p:txBody>
      </p:sp>
    </p:spTree>
    <p:extLst>
      <p:ext uri="{BB962C8B-B14F-4D97-AF65-F5344CB8AC3E}">
        <p14:creationId xmlns:p14="http://schemas.microsoft.com/office/powerpoint/2010/main" val="188067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A1A68A03-6776-4BD7-BA25-B0B5B1B989BD}"/>
              </a:ext>
            </a:extLst>
          </p:cNvPr>
          <p:cNvSpPr txBox="1"/>
          <p:nvPr/>
        </p:nvSpPr>
        <p:spPr>
          <a:xfrm>
            <a:off x="464457" y="3585887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,  </a:t>
            </a: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BDC7C2F7-24B5-4744-AC2E-F09F8B0E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8764" y="1423331"/>
            <a:ext cx="7535343" cy="43251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/>
              <a:t>Organizados </a:t>
            </a:r>
            <a:r>
              <a:rPr lang="es-MX" b="1" dirty="0"/>
              <a:t>en pequeños equipos;  analicen y expresen sus opiniones en torno a: </a:t>
            </a:r>
          </a:p>
          <a:p>
            <a:pPr marL="0" indent="0">
              <a:buNone/>
            </a:pPr>
            <a:endParaRPr lang="es-MX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s-MX" dirty="0"/>
              <a:t>Identificar  actividades para reducir el impacto psicosocial.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MX" dirty="0"/>
              <a:t>Contenido programático… ¿qué temas transversales producto de la emergencia se pueden trabajar en ellos?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MX" dirty="0"/>
              <a:t>Acciones de mediano plazo de prevención.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s-MX" dirty="0"/>
              <a:t>Evaluación de impacto. (¿Cómo y cuándo?).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De manera personal respondan: </a:t>
            </a:r>
            <a:endParaRPr lang="es-MX" b="1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MX" dirty="0"/>
              <a:t>¿Qué harían para  diseñar y promover un plan de intervención  en las escuelas que laboran de acuerdo a su nivel de responsabilidad institucional?</a:t>
            </a:r>
          </a:p>
          <a:p>
            <a:pPr>
              <a:buFont typeface="Wingdings" panose="05000000000000000000" pitchFamily="2" charset="2"/>
              <a:buChar char="Ø"/>
            </a:pPr>
            <a:endParaRPr lang="es-MX" dirty="0"/>
          </a:p>
          <a:p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927D3BD-50C5-4F21-809B-B5BF8B7CF6CA}"/>
              </a:ext>
            </a:extLst>
          </p:cNvPr>
          <p:cNvSpPr/>
          <p:nvPr/>
        </p:nvSpPr>
        <p:spPr>
          <a:xfrm>
            <a:off x="0" y="6572250"/>
            <a:ext cx="12192000" cy="285750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C5671E5-F863-47CF-BC76-BBB33E300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72128" cy="3338037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22472A5-7D7D-46C8-A742-C469A76D6DEC}"/>
              </a:ext>
            </a:extLst>
          </p:cNvPr>
          <p:cNvSpPr txBox="1"/>
          <p:nvPr/>
        </p:nvSpPr>
        <p:spPr>
          <a:xfrm>
            <a:off x="347893" y="536398"/>
            <a:ext cx="37242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Juego de Roles : Contingencia Sanitaria COVID-19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034091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3047</TotalTime>
  <Words>890</Words>
  <Application>Microsoft Office PowerPoint</Application>
  <PresentationFormat>Panorámica</PresentationFormat>
  <Paragraphs>96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Kristen ITC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Compromisos básicos para la infancia  y adolescencia en situaciones de emergencia y desastre (UNICEF)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Todos a clase!!! Después de COVID-19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Rumualdo Ramírez</cp:lastModifiedBy>
  <cp:revision>122</cp:revision>
  <dcterms:created xsi:type="dcterms:W3CDTF">2020-05-25T06:46:24Z</dcterms:created>
  <dcterms:modified xsi:type="dcterms:W3CDTF">2020-06-11T02:49:38Z</dcterms:modified>
</cp:coreProperties>
</file>